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81" r:id="rId2"/>
    <p:sldId id="305" r:id="rId3"/>
    <p:sldId id="323" r:id="rId4"/>
    <p:sldId id="324" r:id="rId5"/>
    <p:sldId id="282" r:id="rId6"/>
    <p:sldId id="315" r:id="rId7"/>
    <p:sldId id="283" r:id="rId8"/>
    <p:sldId id="284" r:id="rId9"/>
    <p:sldId id="285" r:id="rId10"/>
    <p:sldId id="325" r:id="rId11"/>
    <p:sldId id="286" r:id="rId12"/>
    <p:sldId id="320" r:id="rId13"/>
    <p:sldId id="327" r:id="rId14"/>
    <p:sldId id="289" r:id="rId15"/>
    <p:sldId id="290" r:id="rId16"/>
    <p:sldId id="314" r:id="rId17"/>
    <p:sldId id="291" r:id="rId18"/>
    <p:sldId id="292" r:id="rId19"/>
    <p:sldId id="307" r:id="rId20"/>
    <p:sldId id="326" r:id="rId21"/>
    <p:sldId id="322" r:id="rId22"/>
    <p:sldId id="293" r:id="rId23"/>
    <p:sldId id="296" r:id="rId24"/>
    <p:sldId id="295" r:id="rId25"/>
    <p:sldId id="308" r:id="rId26"/>
    <p:sldId id="312" r:id="rId27"/>
    <p:sldId id="328" r:id="rId28"/>
    <p:sldId id="316" r:id="rId29"/>
    <p:sldId id="298" r:id="rId30"/>
    <p:sldId id="317" r:id="rId31"/>
    <p:sldId id="318" r:id="rId32"/>
    <p:sldId id="300" r:id="rId33"/>
    <p:sldId id="301" r:id="rId34"/>
    <p:sldId id="313" r:id="rId35"/>
    <p:sldId id="302" r:id="rId36"/>
    <p:sldId id="303" r:id="rId37"/>
    <p:sldId id="304" r:id="rId38"/>
  </p:sldIdLst>
  <p:sldSz cx="18288000" cy="10287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B82"/>
    <a:srgbClr val="C2E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6516C-BC17-4CE1-A960-5598992DFEDD}" type="datetimeFigureOut">
              <a:rPr lang="en-US" smtClean="0"/>
              <a:t>14/06/2024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ABC9F-E8EC-4426-9F83-0B499D98F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3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14/06/2024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0744200" cy="10287000"/>
          </a:xfrm>
          <a:prstGeom prst="rect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385270"/>
            <a:ext cx="1074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DATA SCIENCE FINAL PROJECT 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53971"/>
            <a:ext cx="1074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60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SUPERSTORE</a:t>
            </a:r>
          </a:p>
          <a:p>
            <a:r>
              <a:rPr lang="en-US" sz="60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E-COMMERCE</a:t>
            </a:r>
          </a:p>
          <a:p>
            <a:r>
              <a:rPr lang="en-US" sz="60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ANALYSIS </a:t>
            </a:r>
            <a:endParaRPr lang="en-US" sz="6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5351770"/>
            <a:ext cx="7543800" cy="4914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65913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Reporter: Nguyễn Phi Khanh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556421"/>
            <a:ext cx="4752109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7429500"/>
            <a:ext cx="632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Audience: Marketing and Product Management  Department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37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18470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SALES, LOW PROFIT</a:t>
            </a:r>
            <a:endParaRPr lang="en-US" sz="4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90600" y="800100"/>
            <a:ext cx="8458200" cy="16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33350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3168" y="1181100"/>
            <a:ext cx="1135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SALES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PROFIT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FURNITURE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76" y="1790700"/>
            <a:ext cx="12280392" cy="7479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35000" y="4076700"/>
            <a:ext cx="457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profit of Bookcases and Tables is </a:t>
            </a:r>
            <a:r>
              <a:rPr lang="en-US" sz="32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</a:t>
            </a:r>
            <a:endParaRPr lang="en-US" sz="32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0" y="9232075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Sub-Category</a:t>
            </a:r>
            <a:endParaRPr lang="en-US" sz="200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0" y="1409700"/>
            <a:ext cx="1249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RATE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71700"/>
            <a:ext cx="17099341" cy="563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5400" y="7810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(%) Profit Rate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80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400" y="800100"/>
            <a:ext cx="1443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SALES &amp; PROFIT OF TABLES &amp; BOOKCASES BY MONTH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38300"/>
            <a:ext cx="15697200" cy="7908605"/>
          </a:xfrm>
          <a:prstGeom prst="rect">
            <a:avLst/>
          </a:prstGeom>
        </p:spPr>
      </p:pic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4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104900"/>
            <a:ext cx="10017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DISTRIBUTION OF TABLES &amp; BOOKCASES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42" y="1877318"/>
            <a:ext cx="10843558" cy="731520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>
            <a:off x="12649200" y="3586609"/>
            <a:ext cx="762000" cy="281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716000" y="4457700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 value below is 2 </a:t>
            </a:r>
            <a:r>
              <a:rPr lang="en-US" sz="32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 above</a:t>
            </a:r>
            <a:endParaRPr lang="en-US" sz="32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44400" y="77343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Profit</a:t>
            </a:r>
            <a:endParaRPr lang="en-US" sz="24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44400" y="2311658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Profit</a:t>
            </a:r>
            <a:endParaRPr lang="en-US" sz="24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Up-Down Arrow 9"/>
          <p:cNvSpPr/>
          <p:nvPr/>
        </p:nvSpPr>
        <p:spPr>
          <a:xfrm>
            <a:off x="10469880" y="2247900"/>
            <a:ext cx="91440" cy="1755648"/>
          </a:xfrm>
          <a:prstGeom prst="upDownArrow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-Down Arrow 12"/>
          <p:cNvSpPr/>
          <p:nvPr/>
        </p:nvSpPr>
        <p:spPr>
          <a:xfrm>
            <a:off x="10469880" y="5219700"/>
            <a:ext cx="91440" cy="3508248"/>
          </a:xfrm>
          <a:prstGeom prst="upDownArrow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1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5" grpId="0"/>
      <p:bldP spid="9" grpId="0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7000" y="1028700"/>
            <a:ext cx="1249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PROPORTIONS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&amp; LOW PROFIT ORDERS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SEGMENT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619500"/>
            <a:ext cx="15392400" cy="55314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276665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PROFIT</a:t>
            </a:r>
            <a:endParaRPr lang="en-US" sz="24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58600" y="2766654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PROFIT</a:t>
            </a:r>
            <a:endParaRPr lang="en-US" sz="24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37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06" y="2476500"/>
            <a:ext cx="7215188" cy="63356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6286500"/>
            <a:ext cx="3886200" cy="388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104900"/>
            <a:ext cx="1249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PROPORTIONS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TABLES &amp; BOOKCASES ORDERS BY SEGMENT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0" y="4076700"/>
            <a:ext cx="6401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Customers are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mainly consumers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7400" y="647700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OF TABLES &amp; BOOKCASES BY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62100"/>
            <a:ext cx="15316200" cy="78425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7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332" y="647700"/>
            <a:ext cx="15004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OF TABLES &amp; BOOKCASES BY CONSUMER BY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65" y="1409700"/>
            <a:ext cx="15682534" cy="80301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12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10999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SALES, LOW PROFIT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0600" y="800100"/>
            <a:ext cx="6096000" cy="1143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10405" y="4381500"/>
            <a:ext cx="6401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Superstore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should change their customer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2835659"/>
            <a:ext cx="670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two products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 are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Tables and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Bookcases that are not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doing well and dragging down the profits of the Furniture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category,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as well as profits in January 2021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43062" y="3435824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 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5067300"/>
            <a:ext cx="4839269" cy="4839269"/>
          </a:xfrm>
          <a:prstGeom prst="rect">
            <a:avLst/>
          </a:prstGeom>
        </p:spPr>
      </p:pic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1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20170"/>
            <a:ext cx="1394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IMPROVE SALES AND PROFIT OF SUPERSTORE ?</a:t>
            </a:r>
            <a:endParaRPr lang="en-US" sz="4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3653589"/>
            <a:ext cx="16992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60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</a:t>
            </a:r>
            <a:r>
              <a:rPr lang="en-US" sz="3600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</a:t>
            </a:r>
            <a:r>
              <a:rPr lang="en-US" sz="360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profit</a:t>
            </a:r>
            <a:r>
              <a:rPr lang="en-US" sz="3600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performance 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Ensure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value for 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shareholders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Attract investors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Create capital for 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reinvestment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90600" y="800100"/>
            <a:ext cx="13182600" cy="2209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4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18470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SALES, HIGH PROFIT</a:t>
            </a:r>
            <a:endParaRPr lang="en-US" sz="4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90600" y="800100"/>
            <a:ext cx="8458200" cy="16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33350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6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5200" y="1181100"/>
            <a:ext cx="1249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RATE OF OFFICE SUPPLIES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95500"/>
            <a:ext cx="17059757" cy="63674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1600" y="848481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(%) Profit Rate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44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7190" y="419100"/>
            <a:ext cx="146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SALES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PROFIT OF OFFICE SUPPLIES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003875"/>
            <a:ext cx="14181221" cy="8535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39200" y="9528902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Sub-Category</a:t>
            </a:r>
            <a:endParaRPr lang="en-US" sz="2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6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6400" y="876300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FACTORS CORRELATION HEATMAP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" y="1714500"/>
            <a:ext cx="11658600" cy="70113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8400" y="4457700"/>
            <a:ext cx="163068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69080" y="5676900"/>
            <a:ext cx="163068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268200" y="3009900"/>
            <a:ext cx="57150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Discount and Profit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6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</a:t>
            </a:r>
            <a:r>
              <a:rPr lang="en-US" sz="26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  <a:p>
            <a:endParaRPr lang="en-US" sz="2800" b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correlation between Discounted_Order </a:t>
            </a: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</a:t>
            </a: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5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en-US" sz="25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  <a:p>
            <a:endParaRPr lang="en-US" sz="2800" b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>
              <a:latin typeface="+mj-lt"/>
            </a:endParaRP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04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647700"/>
            <a:ext cx="1379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PRODUCTS PURCHASED WITH ENVELOPES &amp; LABELS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03824"/>
            <a:ext cx="16230600" cy="80469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3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14500"/>
            <a:ext cx="7543800" cy="69591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44200" y="3219685"/>
            <a:ext cx="670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Arrange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related products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together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to increase the chance of customers buying more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 This maybe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10800" y="2660427"/>
            <a:ext cx="7391400" cy="49214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44200" y="5163938"/>
            <a:ext cx="670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customers buy on the app =&gt; recommend them to buy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products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or products that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people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often buy when buying this product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2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10999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SALES, HIGH PROFIT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90600" y="800100"/>
            <a:ext cx="6096000" cy="1143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63200" y="4381500"/>
            <a:ext cx="6781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Superstore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should arrange shelves close to each other and suggest related products on the app. </a:t>
            </a: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Superstore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should offer more discounts for orders =&gt; this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3036212"/>
            <a:ext cx="670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two products in Office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Supplies are Envelopes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and Labels, have low sales, but profits are quite high.</a:t>
            </a:r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3200" y="346710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 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" y="5525123"/>
            <a:ext cx="7711441" cy="3352800"/>
          </a:xfrm>
          <a:prstGeom prst="rect">
            <a:avLst/>
          </a:prstGeom>
        </p:spPr>
      </p:pic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80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184701"/>
            <a:ext cx="1036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AND EXISTING CUSTOMERS</a:t>
            </a:r>
            <a:endParaRPr lang="en-US" sz="4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90600" y="800100"/>
            <a:ext cx="10591800" cy="16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33350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3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571500"/>
            <a:ext cx="1249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BY NEW AND EXISTING CUSTOMER BY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33500"/>
            <a:ext cx="13183872" cy="708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2476500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looking at the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sales over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time,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superstore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has won the hearts of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customer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but the opposite is true for new customers</a:t>
            </a:r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0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26841" y="723900"/>
            <a:ext cx="159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CUSTOMER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MONTH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485900"/>
            <a:ext cx="17207885" cy="7391400"/>
          </a:xfrm>
          <a:prstGeom prst="rect">
            <a:avLst/>
          </a:prstGeom>
        </p:spPr>
      </p:pic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8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120170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US" sz="4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90600" y="800100"/>
            <a:ext cx="7086600" cy="16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515600" y="2933700"/>
            <a:ext cx="5029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Sales, Low Profit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Sales, High Profit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b="1" smtClean="0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and existing customers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endParaRPr lang="en-US" sz="32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287000" y="2171700"/>
            <a:ext cx="5562600" cy="7239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933700"/>
            <a:ext cx="6248400" cy="6248400"/>
          </a:xfrm>
          <a:prstGeom prst="rect">
            <a:avLst/>
          </a:prstGeom>
        </p:spPr>
      </p:pic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952500"/>
            <a:ext cx="1237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RATE OF NEW AND EXISTING CUSTOMER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MONTH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" y="1714500"/>
            <a:ext cx="13429816" cy="678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68400" y="2476500"/>
            <a:ext cx="403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New customers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fluctuations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profit. </a:t>
            </a: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Attracting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new customers can bring high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profit.</a:t>
            </a:r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4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6841" y="723900"/>
            <a:ext cx="13074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the superstore attracts </a:t>
            </a:r>
            <a:r>
              <a:rPr lang="en-US" sz="36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customers </a:t>
            </a:r>
            <a:r>
              <a:rPr lang="en-US" sz="36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36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customers already bring stable </a:t>
            </a:r>
            <a:r>
              <a:rPr lang="en-US" sz="36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?</a:t>
            </a:r>
            <a:endParaRPr lang="en-US" sz="36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3110386"/>
            <a:ext cx="6705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returning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the superstore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have, was once a new customer. </a:t>
            </a: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customers give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superstore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 into what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can improve on to attract even more new customers. </a:t>
            </a: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New customers often replace old customers who have moved on from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buying.</a:t>
            </a:r>
          </a:p>
          <a:p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customers are critical for ensuring business growth.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26841" y="2857500"/>
            <a:ext cx="7391400" cy="5867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38400" y="9410700"/>
            <a:ext cx="10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://graphite-note.com/new-vs-returning-customers-whos-more-important-in-e-commerce-retail/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3098206"/>
            <a:ext cx="7759187" cy="5171498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4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952500"/>
            <a:ext cx="1249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DISTRIBUTION OF NEW CUSTOMER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90700"/>
            <a:ext cx="10411746" cy="739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06400" y="37719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New customers often buy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low-value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endParaRPr lang="vi-VN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39492" y="79629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ean price</a:t>
            </a:r>
            <a:endParaRPr lang="vi-VN" sz="28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14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7400" y="876300"/>
            <a:ext cx="1544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PRODUCTS NEW CUSTOMERS TYPICALLY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90700"/>
            <a:ext cx="17641630" cy="7239000"/>
          </a:xfrm>
          <a:prstGeom prst="rect">
            <a:avLst/>
          </a:prstGeom>
        </p:spPr>
      </p:pic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12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10999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AND EXISTING CUSTOMER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90600" y="800100"/>
            <a:ext cx="6172200" cy="1143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10800" y="4381500"/>
            <a:ext cx="6934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Attract new customers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with products they often buy </a:t>
            </a: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ffer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many discounted orders with these products =&gt; B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rings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profits and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new customer</a:t>
            </a:r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2780858"/>
            <a:ext cx="670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new customers and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from this customer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gradually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decreases over time</a:t>
            </a:r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10800" y="3473355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 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57" y="4179778"/>
            <a:ext cx="4896981" cy="4896981"/>
          </a:xfrm>
          <a:prstGeom prst="rect">
            <a:avLst/>
          </a:prstGeom>
        </p:spPr>
      </p:pic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97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1100" y="1070401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0600" y="800100"/>
            <a:ext cx="5562600" cy="1371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49016" y="1749000"/>
            <a:ext cx="894358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with </a:t>
            </a:r>
            <a:r>
              <a:rPr lang="en-US" sz="26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sales, low </a:t>
            </a:r>
            <a:r>
              <a:rPr lang="en-US" sz="26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is due to some specific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products that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6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sz="26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favorable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6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target the </a:t>
            </a:r>
            <a:r>
              <a:rPr lang="en-US" sz="26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customers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with </a:t>
            </a:r>
            <a:r>
              <a:rPr lang="en-US" sz="26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profit, low sales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due to some products belongs to Office Supplies which is sold at </a:t>
            </a:r>
            <a:r>
              <a:rPr lang="en-US" sz="26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cheap price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Discounted_Orders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6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6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with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sales,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profit.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Discounted_Orders will increase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and profit. Discounts not much impact on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new customers </a:t>
            </a:r>
            <a:r>
              <a:rPr lang="en-US" sz="26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 </a:t>
            </a:r>
            <a:r>
              <a:rPr lang="en-US" sz="26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time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and they often buy low-value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products, profit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from new customers can be very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high.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72400" y="1181100"/>
            <a:ext cx="9677400" cy="7162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933700"/>
            <a:ext cx="6134100" cy="6134100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65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857999" y="6484318"/>
            <a:ext cx="7391400" cy="2621581"/>
          </a:xfrm>
          <a:prstGeom prst="roundRect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296399" y="3186760"/>
            <a:ext cx="7391400" cy="2032939"/>
          </a:xfrm>
          <a:prstGeom prst="roundRect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95400" y="4159597"/>
            <a:ext cx="5791200" cy="1669703"/>
          </a:xfrm>
          <a:prstGeom prst="roundRect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43000" y="1108501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endParaRPr lang="en-US" sz="4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0600" y="800100"/>
            <a:ext cx="7162800" cy="1447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17176" y="4533900"/>
            <a:ext cx="6401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uperstore 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change their customer </a:t>
            </a:r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 to improve profit.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1200" y="3467100"/>
            <a:ext cx="6781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uperstore 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arrange shelves close to each other and suggest related products on the </a:t>
            </a:r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and offer 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discounts for </a:t>
            </a:r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  <a:endParaRPr lang="vi-VN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0" y="6668122"/>
            <a:ext cx="6934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 new customers 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products they often buy and offer many discounted orders with these </a:t>
            </a:r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products. </a:t>
            </a:r>
          </a:p>
          <a:p>
            <a:pPr algn="just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welcome email campaigns that educate your new customers about your business. </a:t>
            </a:r>
            <a:endParaRPr lang="vi-VN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56" y="556421"/>
            <a:ext cx="3212853" cy="1081879"/>
          </a:xfrm>
          <a:prstGeom prst="rect">
            <a:avLst/>
          </a:prstGeom>
        </p:spPr>
      </p:pic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1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"/>
            <a:ext cx="2941782" cy="99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3238500"/>
            <a:ext cx="678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</a:t>
            </a:r>
          </a:p>
          <a:p>
            <a:pPr algn="just"/>
            <a:r>
              <a:rPr lang="en-US" sz="5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LISTENING </a:t>
            </a:r>
          </a:p>
          <a:p>
            <a:pPr algn="just"/>
            <a:r>
              <a:rPr lang="en-US" sz="5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pPr algn="just"/>
            <a:r>
              <a:rPr lang="en-US" sz="5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WATCHING</a:t>
            </a:r>
            <a:endParaRPr lang="en-US" sz="5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80010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8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184701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</a:t>
            </a:r>
            <a:endParaRPr lang="en-US" sz="4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90600" y="800100"/>
            <a:ext cx="5867400" cy="1600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33350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3162300"/>
            <a:ext cx="16992600" cy="443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bout </a:t>
            </a:r>
            <a:r>
              <a:rPr lang="en-US" sz="32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5,000</a:t>
            </a:r>
            <a:r>
              <a:rPr lang="en-US" sz="3200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2020 to 2023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Superstore in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United 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States.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platform allows people to buy products from paper, accessories, furniture, and other technology.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contains 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 columns and 10,372 rows.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The columns used are Order ID, Order Date, Customer ID, Segment, Sales, Profit, Discount, Category, Sub-Category 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other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field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1184701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</a:t>
            </a:r>
            <a:endParaRPr lang="en-US" sz="4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0600" y="800100"/>
            <a:ext cx="5867400" cy="16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51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184701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</a:t>
            </a:r>
            <a:endParaRPr lang="en-US" sz="4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0600" y="800100"/>
            <a:ext cx="5867400" cy="16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5639050" y="3095848"/>
            <a:ext cx="2888964" cy="6157021"/>
            <a:chOff x="2590800" y="4610100"/>
            <a:chExt cx="2888964" cy="5870650"/>
          </a:xfrm>
        </p:grpSpPr>
        <p:sp>
          <p:nvSpPr>
            <p:cNvPr id="25" name="Rounded Rectangle 24"/>
            <p:cNvSpPr/>
            <p:nvPr/>
          </p:nvSpPr>
          <p:spPr>
            <a:xfrm>
              <a:off x="2590800" y="4610100"/>
              <a:ext cx="2888964" cy="58706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05100" y="4762500"/>
              <a:ext cx="2628900" cy="498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Orders</a:t>
              </a:r>
              <a:endParaRPr 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flipV="1">
              <a:off x="2590800" y="5479636"/>
              <a:ext cx="2888964" cy="44865"/>
            </a:xfrm>
            <a:prstGeom prst="rect">
              <a:avLst/>
            </a:prstGeom>
            <a:solidFill>
              <a:srgbClr val="042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47950" y="5646419"/>
              <a:ext cx="2831814" cy="4666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Row ID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</a:t>
              </a: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ID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Date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Ship Date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Ship Mode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Postal </a:t>
              </a: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ID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Discount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659212" y="7801052"/>
            <a:ext cx="2789831" cy="2133600"/>
            <a:chOff x="11277600" y="800100"/>
            <a:chExt cx="2819400" cy="2133600"/>
          </a:xfrm>
        </p:grpSpPr>
        <p:sp>
          <p:nvSpPr>
            <p:cNvPr id="29" name="Rounded Rectangle 28"/>
            <p:cNvSpPr/>
            <p:nvPr/>
          </p:nvSpPr>
          <p:spPr>
            <a:xfrm>
              <a:off x="11277600" y="800100"/>
              <a:ext cx="2819400" cy="2133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391900" y="952500"/>
              <a:ext cx="2552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Customers</a:t>
              </a:r>
              <a:endParaRPr 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277600" y="1714499"/>
              <a:ext cx="2819400" cy="45720"/>
            </a:xfrm>
            <a:prstGeom prst="rect">
              <a:avLst/>
            </a:prstGeom>
            <a:solidFill>
              <a:srgbClr val="042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334750" y="1836419"/>
              <a:ext cx="2762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ID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Name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659213" y="4136974"/>
            <a:ext cx="2789830" cy="3273089"/>
            <a:chOff x="11277600" y="4461211"/>
            <a:chExt cx="2322933" cy="3273089"/>
          </a:xfrm>
        </p:grpSpPr>
        <p:sp>
          <p:nvSpPr>
            <p:cNvPr id="35" name="Rounded Rectangle 34"/>
            <p:cNvSpPr/>
            <p:nvPr/>
          </p:nvSpPr>
          <p:spPr>
            <a:xfrm>
              <a:off x="11277600" y="4461211"/>
              <a:ext cx="2322933" cy="32730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391900" y="4613611"/>
              <a:ext cx="2171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Location</a:t>
              </a:r>
              <a:endParaRPr 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277600" y="5375611"/>
              <a:ext cx="2286000" cy="45719"/>
            </a:xfrm>
            <a:prstGeom prst="rect">
              <a:avLst/>
            </a:prstGeom>
            <a:solidFill>
              <a:srgbClr val="042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334750" y="5497530"/>
              <a:ext cx="21717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 Code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Country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683097" y="800100"/>
            <a:ext cx="2765946" cy="2945885"/>
            <a:chOff x="7216254" y="5474215"/>
            <a:chExt cx="2765946" cy="2945885"/>
          </a:xfrm>
        </p:grpSpPr>
        <p:sp>
          <p:nvSpPr>
            <p:cNvPr id="39" name="Rounded Rectangle 38"/>
            <p:cNvSpPr/>
            <p:nvPr/>
          </p:nvSpPr>
          <p:spPr>
            <a:xfrm>
              <a:off x="7216254" y="5474215"/>
              <a:ext cx="2765946" cy="29458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30554" y="5626615"/>
              <a:ext cx="24992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Products</a:t>
              </a:r>
              <a:endParaRPr 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flipV="1">
              <a:off x="7216254" y="6302236"/>
              <a:ext cx="2765946" cy="45720"/>
            </a:xfrm>
            <a:prstGeom prst="rect">
              <a:avLst/>
            </a:prstGeom>
            <a:solidFill>
              <a:srgbClr val="042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73404" y="6510534"/>
              <a:ext cx="270879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ID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Category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Sub-Category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Name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 rot="10800000">
            <a:off x="8560839" y="4774494"/>
            <a:ext cx="537762" cy="76200"/>
          </a:xfrm>
          <a:prstGeom prst="rightArrow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9052199" y="2136563"/>
            <a:ext cx="1619468" cy="73152"/>
          </a:xfrm>
          <a:prstGeom prst="rightArrow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052199" y="2174665"/>
            <a:ext cx="45720" cy="2637930"/>
          </a:xfrm>
          <a:prstGeom prst="rect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8560839" y="6629542"/>
            <a:ext cx="537762" cy="76200"/>
          </a:xfrm>
          <a:prstGeom prst="rightArrow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052199" y="5448299"/>
            <a:ext cx="45720" cy="1202197"/>
          </a:xfrm>
          <a:prstGeom prst="rect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9052199" y="5407118"/>
            <a:ext cx="1562658" cy="73152"/>
          </a:xfrm>
          <a:prstGeom prst="rightArrow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10800000">
            <a:off x="8561849" y="7036085"/>
            <a:ext cx="537762" cy="76200"/>
          </a:xfrm>
          <a:prstGeom prst="rightArrow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2199" y="7091332"/>
            <a:ext cx="45720" cy="2090768"/>
          </a:xfrm>
          <a:prstGeom prst="rect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9052199" y="9164195"/>
            <a:ext cx="1562658" cy="73152"/>
          </a:xfrm>
          <a:prstGeom prst="rightArrow">
            <a:avLst/>
          </a:prstGeom>
          <a:solidFill>
            <a:srgbClr val="042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638300"/>
            <a:ext cx="12279122" cy="723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1028700"/>
            <a:ext cx="1146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&amp; PROFIT BY YEAR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35000" y="4076700"/>
            <a:ext cx="457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and profits </a:t>
            </a:r>
            <a:r>
              <a:rPr lang="en-US" sz="32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gradually 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4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5600" y="952500"/>
            <a:ext cx="132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&amp; PROFIT BY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75720"/>
            <a:ext cx="14325600" cy="83458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5400" y="1181100"/>
            <a:ext cx="1120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SALES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PROFIT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CATEGORY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66900"/>
            <a:ext cx="12280392" cy="7406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0" y="2705100"/>
            <a:ext cx="464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profit of Office Supplies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about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times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larger than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the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profit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 Furniture and </a:t>
            </a:r>
            <a:r>
              <a:rPr lang="en-US" sz="2800" b="1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nearly equal to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the profit of 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0" y="5829300"/>
            <a:ext cx="50750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Furniture: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sales, low profit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Office Supplies: </a:t>
            </a:r>
            <a:r>
              <a:rPr lang="en-US" sz="2800" b="1" smtClean="0">
                <a:solidFill>
                  <a:srgbClr val="042B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sales, high profit</a:t>
            </a:r>
            <a:endParaRPr lang="en-US" sz="2800" b="1">
              <a:solidFill>
                <a:srgbClr val="042B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24600" y="924234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Category</a:t>
            </a:r>
            <a:endParaRPr lang="en-US" sz="200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4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4975</TotalTime>
  <Words>919</Words>
  <Application>Microsoft Office PowerPoint</Application>
  <PresentationFormat>Custom</PresentationFormat>
  <Paragraphs>186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Xanh lá và Trắng 3d Giả lập Báo cáo Bán hàng Bản thuyết trình Bán hàng</dc:title>
  <dc:creator>Admin</dc:creator>
  <cp:lastModifiedBy>Admin</cp:lastModifiedBy>
  <cp:revision>126</cp:revision>
  <dcterms:created xsi:type="dcterms:W3CDTF">2006-08-16T00:00:00Z</dcterms:created>
  <dcterms:modified xsi:type="dcterms:W3CDTF">2024-06-14T06:06:20Z</dcterms:modified>
  <dc:identifier>DAGHXm6y3so</dc:identifier>
</cp:coreProperties>
</file>